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641AB-2351-4618-A9C9-3C55704472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5FB69-1ECD-4769-9D0D-51EB0651067B}">
      <dgm:prSet/>
      <dgm:spPr/>
      <dgm:t>
        <a:bodyPr/>
        <a:lstStyle/>
        <a:p>
          <a:r>
            <a:rPr lang="ro-RO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Cum ar arăta coperta </a:t>
          </a:r>
          <a:r>
            <a:rPr lang="ro-RO" dirty="0" err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eco</a:t>
          </a:r>
          <a:r>
            <a:rPr lang="ro-RO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-monografiei localității voastre?</a:t>
          </a:r>
          <a:endParaRPr lang="en-US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29F65842-8E28-4E02-A5DB-243197DA6158}" type="parTrans" cxnId="{3901C4DD-082C-47AD-B313-5C49AC3B2E73}">
      <dgm:prSet/>
      <dgm:spPr/>
      <dgm:t>
        <a:bodyPr/>
        <a:lstStyle/>
        <a:p>
          <a:endParaRPr lang="en-US"/>
        </a:p>
      </dgm:t>
    </dgm:pt>
    <dgm:pt modelId="{13F323DF-70C0-4802-B29C-02B62B832622}" type="sibTrans" cxnId="{3901C4DD-082C-47AD-B313-5C49AC3B2E73}">
      <dgm:prSet/>
      <dgm:spPr/>
      <dgm:t>
        <a:bodyPr/>
        <a:lstStyle/>
        <a:p>
          <a:endParaRPr lang="en-US"/>
        </a:p>
      </dgm:t>
    </dgm:pt>
    <dgm:pt modelId="{4BA0D0FC-211F-48E5-80E6-638C3600F204}">
      <dgm:prSet/>
      <dgm:spPr/>
      <dgm:t>
        <a:bodyPr/>
        <a:lstStyle/>
        <a:p>
          <a:r>
            <a:rPr lang="ro-RO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Ce elemente grafice ați integra pe această copertă? (scris/desene/imagini...) </a:t>
          </a:r>
          <a:endParaRPr lang="en-US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E260EB2A-347E-4A37-8133-BC6684891A0B}" type="parTrans" cxnId="{22E217FE-2458-4577-83BD-42A06D3D32A1}">
      <dgm:prSet/>
      <dgm:spPr/>
      <dgm:t>
        <a:bodyPr/>
        <a:lstStyle/>
        <a:p>
          <a:endParaRPr lang="en-US"/>
        </a:p>
      </dgm:t>
    </dgm:pt>
    <dgm:pt modelId="{2B548CE4-709D-4EB5-B160-9FBFCBE52484}" type="sibTrans" cxnId="{22E217FE-2458-4577-83BD-42A06D3D32A1}">
      <dgm:prSet/>
      <dgm:spPr/>
      <dgm:t>
        <a:bodyPr/>
        <a:lstStyle/>
        <a:p>
          <a:endParaRPr lang="en-US"/>
        </a:p>
      </dgm:t>
    </dgm:pt>
    <dgm:pt modelId="{E21931F7-0060-4FE7-96FC-516E219C779E}" type="pres">
      <dgm:prSet presAssocID="{7DA641AB-2351-4618-A9C9-3C557044726B}" presName="vert0" presStyleCnt="0">
        <dgm:presLayoutVars>
          <dgm:dir/>
          <dgm:animOne val="branch"/>
          <dgm:animLvl val="lvl"/>
        </dgm:presLayoutVars>
      </dgm:prSet>
      <dgm:spPr/>
    </dgm:pt>
    <dgm:pt modelId="{FC397C1E-AFB1-45AB-AEC1-FCF4B2858FB9}" type="pres">
      <dgm:prSet presAssocID="{F4C5FB69-1ECD-4769-9D0D-51EB0651067B}" presName="thickLine" presStyleLbl="alignNode1" presStyleIdx="0" presStyleCnt="2"/>
      <dgm:spPr/>
    </dgm:pt>
    <dgm:pt modelId="{3BAE7FEC-ABD5-4197-BA7E-2B8FA58520CC}" type="pres">
      <dgm:prSet presAssocID="{F4C5FB69-1ECD-4769-9D0D-51EB0651067B}" presName="horz1" presStyleCnt="0"/>
      <dgm:spPr/>
    </dgm:pt>
    <dgm:pt modelId="{7477761E-7A91-4E9B-A2B0-D9F01EA691AE}" type="pres">
      <dgm:prSet presAssocID="{F4C5FB69-1ECD-4769-9D0D-51EB0651067B}" presName="tx1" presStyleLbl="revTx" presStyleIdx="0" presStyleCnt="2"/>
      <dgm:spPr/>
    </dgm:pt>
    <dgm:pt modelId="{D7C198DE-4005-426C-9528-E085C9820A57}" type="pres">
      <dgm:prSet presAssocID="{F4C5FB69-1ECD-4769-9D0D-51EB0651067B}" presName="vert1" presStyleCnt="0"/>
      <dgm:spPr/>
    </dgm:pt>
    <dgm:pt modelId="{6B379AD2-7E8D-4D53-9F04-D3EEBC876375}" type="pres">
      <dgm:prSet presAssocID="{4BA0D0FC-211F-48E5-80E6-638C3600F204}" presName="thickLine" presStyleLbl="alignNode1" presStyleIdx="1" presStyleCnt="2"/>
      <dgm:spPr/>
    </dgm:pt>
    <dgm:pt modelId="{531BAC89-2050-4290-85E5-E54F1435F819}" type="pres">
      <dgm:prSet presAssocID="{4BA0D0FC-211F-48E5-80E6-638C3600F204}" presName="horz1" presStyleCnt="0"/>
      <dgm:spPr/>
    </dgm:pt>
    <dgm:pt modelId="{B6353A2C-454C-48C4-B18B-CF87C903F34D}" type="pres">
      <dgm:prSet presAssocID="{4BA0D0FC-211F-48E5-80E6-638C3600F204}" presName="tx1" presStyleLbl="revTx" presStyleIdx="1" presStyleCnt="2"/>
      <dgm:spPr/>
    </dgm:pt>
    <dgm:pt modelId="{C9A1DC1D-8F23-415E-8530-8B960AC8A995}" type="pres">
      <dgm:prSet presAssocID="{4BA0D0FC-211F-48E5-80E6-638C3600F204}" presName="vert1" presStyleCnt="0"/>
      <dgm:spPr/>
    </dgm:pt>
  </dgm:ptLst>
  <dgm:cxnLst>
    <dgm:cxn modelId="{3F525047-C5E9-4E0C-9C88-C059BAF5B70A}" type="presOf" srcId="{7DA641AB-2351-4618-A9C9-3C557044726B}" destId="{E21931F7-0060-4FE7-96FC-516E219C779E}" srcOrd="0" destOrd="0" presId="urn:microsoft.com/office/officeart/2008/layout/LinedList"/>
    <dgm:cxn modelId="{EF395860-C57B-4C0E-8B53-4552AAB78328}" type="presOf" srcId="{F4C5FB69-1ECD-4769-9D0D-51EB0651067B}" destId="{7477761E-7A91-4E9B-A2B0-D9F01EA691AE}" srcOrd="0" destOrd="0" presId="urn:microsoft.com/office/officeart/2008/layout/LinedList"/>
    <dgm:cxn modelId="{6509F8C0-6891-491F-A67A-FBC3AE58C60E}" type="presOf" srcId="{4BA0D0FC-211F-48E5-80E6-638C3600F204}" destId="{B6353A2C-454C-48C4-B18B-CF87C903F34D}" srcOrd="0" destOrd="0" presId="urn:microsoft.com/office/officeart/2008/layout/LinedList"/>
    <dgm:cxn modelId="{3901C4DD-082C-47AD-B313-5C49AC3B2E73}" srcId="{7DA641AB-2351-4618-A9C9-3C557044726B}" destId="{F4C5FB69-1ECD-4769-9D0D-51EB0651067B}" srcOrd="0" destOrd="0" parTransId="{29F65842-8E28-4E02-A5DB-243197DA6158}" sibTransId="{13F323DF-70C0-4802-B29C-02B62B832622}"/>
    <dgm:cxn modelId="{22E217FE-2458-4577-83BD-42A06D3D32A1}" srcId="{7DA641AB-2351-4618-A9C9-3C557044726B}" destId="{4BA0D0FC-211F-48E5-80E6-638C3600F204}" srcOrd="1" destOrd="0" parTransId="{E260EB2A-347E-4A37-8133-BC6684891A0B}" sibTransId="{2B548CE4-709D-4EB5-B160-9FBFCBE52484}"/>
    <dgm:cxn modelId="{A1427222-8DBE-4FAB-BC03-0BAE1F673509}" type="presParOf" srcId="{E21931F7-0060-4FE7-96FC-516E219C779E}" destId="{FC397C1E-AFB1-45AB-AEC1-FCF4B2858FB9}" srcOrd="0" destOrd="0" presId="urn:microsoft.com/office/officeart/2008/layout/LinedList"/>
    <dgm:cxn modelId="{D668A77F-AA64-425C-9832-557ACD0E65ED}" type="presParOf" srcId="{E21931F7-0060-4FE7-96FC-516E219C779E}" destId="{3BAE7FEC-ABD5-4197-BA7E-2B8FA58520CC}" srcOrd="1" destOrd="0" presId="urn:microsoft.com/office/officeart/2008/layout/LinedList"/>
    <dgm:cxn modelId="{61D0F9DC-F26C-4D7F-AFA9-7EB39C677DB5}" type="presParOf" srcId="{3BAE7FEC-ABD5-4197-BA7E-2B8FA58520CC}" destId="{7477761E-7A91-4E9B-A2B0-D9F01EA691AE}" srcOrd="0" destOrd="0" presId="urn:microsoft.com/office/officeart/2008/layout/LinedList"/>
    <dgm:cxn modelId="{44E18BFA-A7E1-4115-8716-753556DEC248}" type="presParOf" srcId="{3BAE7FEC-ABD5-4197-BA7E-2B8FA58520CC}" destId="{D7C198DE-4005-426C-9528-E085C9820A57}" srcOrd="1" destOrd="0" presId="urn:microsoft.com/office/officeart/2008/layout/LinedList"/>
    <dgm:cxn modelId="{D163F167-9B15-467A-8418-192146A9DAEC}" type="presParOf" srcId="{E21931F7-0060-4FE7-96FC-516E219C779E}" destId="{6B379AD2-7E8D-4D53-9F04-D3EEBC876375}" srcOrd="2" destOrd="0" presId="urn:microsoft.com/office/officeart/2008/layout/LinedList"/>
    <dgm:cxn modelId="{5D0898F0-F778-4426-95B8-53A4EBB4ED26}" type="presParOf" srcId="{E21931F7-0060-4FE7-96FC-516E219C779E}" destId="{531BAC89-2050-4290-85E5-E54F1435F819}" srcOrd="3" destOrd="0" presId="urn:microsoft.com/office/officeart/2008/layout/LinedList"/>
    <dgm:cxn modelId="{230815EE-A165-4D86-997F-6B529E6F7541}" type="presParOf" srcId="{531BAC89-2050-4290-85E5-E54F1435F819}" destId="{B6353A2C-454C-48C4-B18B-CF87C903F34D}" srcOrd="0" destOrd="0" presId="urn:microsoft.com/office/officeart/2008/layout/LinedList"/>
    <dgm:cxn modelId="{5E901EAF-B7FA-4AF7-884C-BF0AFB03BA68}" type="presParOf" srcId="{531BAC89-2050-4290-85E5-E54F1435F819}" destId="{C9A1DC1D-8F23-415E-8530-8B960AC8A9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97C1E-AFB1-45AB-AEC1-FCF4B2858FB9}">
      <dsp:nvSpPr>
        <dsp:cNvPr id="0" name=""/>
        <dsp:cNvSpPr/>
      </dsp:nvSpPr>
      <dsp:spPr>
        <a:xfrm>
          <a:off x="0" y="0"/>
          <a:ext cx="5762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7761E-7A91-4E9B-A2B0-D9F01EA691AE}">
      <dsp:nvSpPr>
        <dsp:cNvPr id="0" name=""/>
        <dsp:cNvSpPr/>
      </dsp:nvSpPr>
      <dsp:spPr>
        <a:xfrm>
          <a:off x="0" y="0"/>
          <a:ext cx="5762564" cy="2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Cum ar arăta coperta </a:t>
          </a:r>
          <a:r>
            <a:rPr lang="ro-RO" sz="3700" kern="1200" dirty="0" err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eco</a:t>
          </a:r>
          <a:r>
            <a:rPr lang="ro-RO" sz="3700" kern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-monografiei localității voastre?</a:t>
          </a:r>
          <a:endParaRPr lang="en-US" sz="3700" kern="1200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0"/>
        <a:ext cx="5762564" cy="2698259"/>
      </dsp:txXfrm>
    </dsp:sp>
    <dsp:sp modelId="{6B379AD2-7E8D-4D53-9F04-D3EEBC876375}">
      <dsp:nvSpPr>
        <dsp:cNvPr id="0" name=""/>
        <dsp:cNvSpPr/>
      </dsp:nvSpPr>
      <dsp:spPr>
        <a:xfrm>
          <a:off x="0" y="2698259"/>
          <a:ext cx="57625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53A2C-454C-48C4-B18B-CF87C903F34D}">
      <dsp:nvSpPr>
        <dsp:cNvPr id="0" name=""/>
        <dsp:cNvSpPr/>
      </dsp:nvSpPr>
      <dsp:spPr>
        <a:xfrm>
          <a:off x="0" y="2698259"/>
          <a:ext cx="5762564" cy="2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Ce elemente grafice ați integra pe această copertă? (scris/desene/imagini...) </a:t>
          </a:r>
          <a:endParaRPr lang="en-US" sz="3700" kern="1200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0" y="2698259"/>
        <a:ext cx="5762564" cy="269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1" r:id="rId6"/>
    <p:sldLayoutId id="2147483817" r:id="rId7"/>
    <p:sldLayoutId id="2147483818" r:id="rId8"/>
    <p:sldLayoutId id="2147483819" r:id="rId9"/>
    <p:sldLayoutId id="2147483820" r:id="rId10"/>
    <p:sldLayoutId id="21474838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53158-7110-0F06-DB60-9A28D980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82" r="-1" b="-1"/>
          <a:stretch/>
        </p:blipFill>
        <p:spPr>
          <a:xfrm>
            <a:off x="363248" y="3178629"/>
            <a:ext cx="4544286" cy="360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2B31B-CC01-7012-FB3F-C72CDFB4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636" y="134530"/>
            <a:ext cx="7538946" cy="2604530"/>
          </a:xfrm>
        </p:spPr>
        <p:txBody>
          <a:bodyPr anchor="ctr">
            <a:normAutofit/>
          </a:bodyPr>
          <a:lstStyle/>
          <a:p>
            <a:r>
              <a:rPr lang="ro-RO" dirty="0">
                <a:latin typeface="Comic Sans MS" panose="030F0702030302020204" pitchFamily="66" charset="0"/>
                <a:cs typeface="Cavolini" panose="03000502040302020204" pitchFamily="66" charset="0"/>
              </a:rPr>
              <a:t>Eco-monografii, </a:t>
            </a:r>
            <a:br>
              <a:rPr lang="ro-RO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ro-RO" dirty="0">
                <a:latin typeface="Comic Sans MS" panose="030F0702030302020204" pitchFamily="66" charset="0"/>
                <a:cs typeface="Cavolini" panose="03000502040302020204" pitchFamily="66" charset="0"/>
              </a:rPr>
              <a:t>de și pentru copii!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3AA0-F433-E059-BE66-B2200A7AE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9847" y="2873590"/>
            <a:ext cx="7063992" cy="2832356"/>
          </a:xfrm>
        </p:spPr>
        <p:txBody>
          <a:bodyPr>
            <a:noAutofit/>
          </a:bodyPr>
          <a:lstStyle/>
          <a:p>
            <a:pPr algn="r"/>
            <a:r>
              <a:rPr lang="ro-RO" sz="4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 înseamnă să fii AUTOR</a:t>
            </a:r>
          </a:p>
          <a:p>
            <a:pPr algn="r"/>
            <a:endParaRPr lang="ro-RO" sz="2000" dirty="0">
              <a:latin typeface="Comic Sans MS" panose="030F0702030302020204" pitchFamily="66" charset="0"/>
            </a:endParaRPr>
          </a:p>
          <a:p>
            <a:pPr algn="r"/>
            <a:r>
              <a:rPr lang="ro-RO" sz="3600" dirty="0">
                <a:latin typeface="Comic Sans MS" panose="030F0702030302020204" pitchFamily="66" charset="0"/>
              </a:rPr>
              <a:t>Atelier pentru elevi, </a:t>
            </a:r>
          </a:p>
          <a:p>
            <a:pPr algn="r"/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viitori autori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825C0B-DB9D-54DE-FF8C-C1D161800C6A}"/>
              </a:ext>
            </a:extLst>
          </p:cNvPr>
          <p:cNvSpPr txBox="1">
            <a:spLocks/>
          </p:cNvSpPr>
          <p:nvPr/>
        </p:nvSpPr>
        <p:spPr>
          <a:xfrm>
            <a:off x="4547047" y="6120947"/>
            <a:ext cx="7063992" cy="524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Laura </a:t>
            </a:r>
            <a:r>
              <a:rPr lang="ro-RO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Gunesch</a:t>
            </a:r>
            <a:endParaRPr lang="ro-RO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endParaRPr lang="ro-RO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ook on a table&#10;&#10;AI-generated content may be incorrect.">
            <a:extLst>
              <a:ext uri="{FF2B5EF4-FFF2-40B4-BE49-F238E27FC236}">
                <a16:creationId xmlns:a16="http://schemas.microsoft.com/office/drawing/2014/main" id="{8ADE006A-4CF4-F919-5905-CFB5A10FCB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439599"/>
            <a:ext cx="3907134" cy="5468347"/>
          </a:xfrm>
        </p:spPr>
      </p:pic>
      <p:pic>
        <p:nvPicPr>
          <p:cNvPr id="10" name="Content Placeholder 9" descr="A drawing of a child sitting in a boat&#10;&#10;AI-generated content may be incorrect.">
            <a:extLst>
              <a:ext uri="{FF2B5EF4-FFF2-40B4-BE49-F238E27FC236}">
                <a16:creationId xmlns:a16="http://schemas.microsoft.com/office/drawing/2014/main" id="{D258D64F-AF9B-4599-0552-7619910B2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212953"/>
            <a:ext cx="4473007" cy="5964010"/>
          </a:xfrm>
        </p:spPr>
      </p:pic>
    </p:spTree>
    <p:extLst>
      <p:ext uri="{BB962C8B-B14F-4D97-AF65-F5344CB8AC3E}">
        <p14:creationId xmlns:p14="http://schemas.microsoft.com/office/powerpoint/2010/main" val="375766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book&#10;&#10;AI-generated content may be incorrect.">
            <a:extLst>
              <a:ext uri="{FF2B5EF4-FFF2-40B4-BE49-F238E27FC236}">
                <a16:creationId xmlns:a16="http://schemas.microsoft.com/office/drawing/2014/main" id="{28FE37FD-C83D-6EBB-C730-658D5CC7F6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8" y="472273"/>
            <a:ext cx="4926330" cy="5704690"/>
          </a:xfrm>
        </p:spPr>
      </p:pic>
      <p:pic>
        <p:nvPicPr>
          <p:cNvPr id="8" name="Content Placeholder 7" descr="A close up of a book&#10;&#10;AI-generated content may be incorrect.">
            <a:extLst>
              <a:ext uri="{FF2B5EF4-FFF2-40B4-BE49-F238E27FC236}">
                <a16:creationId xmlns:a16="http://schemas.microsoft.com/office/drawing/2014/main" id="{1022E276-C5CE-3E53-9EF9-3A5D1655CA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66" y="552659"/>
            <a:ext cx="4839734" cy="5624304"/>
          </a:xfrm>
        </p:spPr>
      </p:pic>
    </p:spTree>
    <p:extLst>
      <p:ext uri="{BB962C8B-B14F-4D97-AF65-F5344CB8AC3E}">
        <p14:creationId xmlns:p14="http://schemas.microsoft.com/office/powerpoint/2010/main" val="31888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E06D0-98DF-6F05-18CE-F09036C7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98" y="1322718"/>
            <a:ext cx="5642986" cy="3390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4800" dirty="0">
                <a:latin typeface="Comic Sans MS" panose="030F0702030302020204" pitchFamily="66" charset="0"/>
              </a:rPr>
              <a:t>Succes, dragi copii, viitori autori de </a:t>
            </a:r>
            <a:r>
              <a:rPr lang="ro-RO" sz="4800" dirty="0" err="1">
                <a:latin typeface="Comic Sans MS" panose="030F0702030302020204" pitchFamily="66" charset="0"/>
              </a:rPr>
              <a:t>eco</a:t>
            </a:r>
            <a:r>
              <a:rPr lang="ro-RO" sz="4800" dirty="0">
                <a:latin typeface="Comic Sans MS" panose="030F0702030302020204" pitchFamily="66" charset="0"/>
              </a:rPr>
              <a:t>-monografii!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EAE3E-FC43-DC20-B0C9-E54258DB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" y="5036766"/>
            <a:ext cx="2054530" cy="1627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2A9BE-64DC-652C-20D4-FE1F4997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79" y="790707"/>
            <a:ext cx="5314221" cy="44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CF05-6C98-E700-F51C-CB160B066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1512201"/>
          </a:xfrm>
        </p:spPr>
        <p:txBody>
          <a:bodyPr/>
          <a:lstStyle/>
          <a:p>
            <a:r>
              <a:rPr lang="ro-RO" dirty="0">
                <a:latin typeface="Comic Sans MS" panose="030F0702030302020204" pitchFamily="66" charset="0"/>
              </a:rPr>
              <a:t>Ce este un autor?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2601A08-D5D8-4283-BC65-E21417D8E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87561"/>
            <a:ext cx="10515600" cy="3502077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 autor este o persoană care creează lucrări originale, folosind-și imaginația și talentul.</a:t>
            </a:r>
          </a:p>
          <a:p>
            <a:endParaRPr lang="ro-RO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o-RO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Autorii pot crea cărți, desene, muzică, filme, jocuri video,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D73-918A-7F32-1178-78190C0A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710" y="125924"/>
            <a:ext cx="2207353" cy="17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07B4-A9AC-5F4E-B45C-57FEC26F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1197569"/>
          </a:xfrm>
        </p:spPr>
        <p:txBody>
          <a:bodyPr/>
          <a:lstStyle/>
          <a:p>
            <a:r>
              <a:rPr lang="ro-RO" dirty="0">
                <a:latin typeface="Comic Sans MS" panose="030F0702030302020204" pitchFamily="66" charset="0"/>
              </a:rPr>
              <a:t>Și tu poți fi autor!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DC46B-B749-B662-46E7-3C01F648D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13935"/>
            <a:ext cx="10515600" cy="3875703"/>
          </a:xfrm>
        </p:spPr>
        <p:txBody>
          <a:bodyPr>
            <a:normAutofit lnSpcReduction="10000"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Creează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ceva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original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- o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scurtă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poveste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un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desen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un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poem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un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personaj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benzi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desenate</a:t>
            </a: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ilustrând ceva specific mediului/comunității în care trăiești.</a:t>
            </a:r>
          </a:p>
          <a:p>
            <a:endParaRPr lang="ro-RO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Semnează lucrarea cu numele tău!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50F25-088C-9769-97BA-5382427B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335" y="197343"/>
            <a:ext cx="2182018" cy="17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677C-BACF-62B8-C5F7-2785BC61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0170-0FEA-D584-F4E2-3BD92BE06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1512201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Comic Sans MS" panose="030F0702030302020204" pitchFamily="66" charset="0"/>
              </a:rPr>
              <a:t>Ce sunt </a:t>
            </a:r>
            <a:br>
              <a:rPr lang="ro-RO" dirty="0">
                <a:latin typeface="Comic Sans MS" panose="030F0702030302020204" pitchFamily="66" charset="0"/>
              </a:rPr>
            </a:br>
            <a:r>
              <a:rPr lang="ro-RO" dirty="0">
                <a:latin typeface="Comic Sans MS" panose="030F0702030302020204" pitchFamily="66" charset="0"/>
              </a:rPr>
              <a:t>drepturile de autor?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D1246E-024A-06E8-9804-163429EB9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87561"/>
            <a:ext cx="10515600" cy="3502077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Drepturile de autor sunt ca niște reguli care protejează lucrările originale create de oameni.</a:t>
            </a:r>
          </a:p>
          <a:p>
            <a:endParaRPr lang="ro-RO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o-RO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 ca atunci când construiești un castel din LEGO - tu l-ai făcut, tu decizi cine se poate juca cu 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E58C3-0DC9-9155-F8F7-B1E56054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819" y="154010"/>
            <a:ext cx="2171969" cy="17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2461-F557-5DA9-B185-D9136F6D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3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Comic Sans MS" panose="030F0702030302020204" pitchFamily="66" charset="0"/>
              </a:rPr>
              <a:t>Exercițiu – joc: Așa DA/Așa NU</a:t>
            </a:r>
            <a:br>
              <a:rPr lang="ro-RO" dirty="0">
                <a:latin typeface="Comic Sans MS" panose="030F0702030302020204" pitchFamily="66" charset="0"/>
              </a:rPr>
            </a:br>
            <a:r>
              <a:rPr lang="ro-RO" sz="3100" dirty="0">
                <a:latin typeface="Comic Sans MS" panose="030F0702030302020204" pitchFamily="66" charset="0"/>
              </a:rPr>
              <a:t>(elevii sunt invitați să aleagă acțiunile acceptabile și să justifice de ce celelalte sunt inacceptabile)</a:t>
            </a:r>
            <a:endParaRPr lang="ro-RO" sz="2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6CF2-9468-2138-8B46-C1CB5AF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561"/>
            <a:ext cx="10515600" cy="42360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Copiez un text întreg din internet pentru tema mea și nu menționez sursa.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Folosesc o imagine din internet pentru proiectul meu, dar menționez de unde am luat-o.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Desenez propriul meu personaj inspirat dintr-un film animat.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Postez cântecul prietenului meu pe internet fără să-i cer permisiunea.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Împrumut cartea preferată unui prieten.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38020-A6C4-98ED-0DF1-2C43E147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609" y="5161229"/>
            <a:ext cx="1916180" cy="15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7711-590E-9BEA-4C4C-913CFEEE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4800" dirty="0">
                <a:latin typeface="Comic Sans MS" panose="030F0702030302020204" pitchFamily="66" charset="0"/>
              </a:rPr>
              <a:t>Cum folosim corect lucrările altora?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A97B-28D7-F7B9-0B8C-91FC3B48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9180007" cy="4236087"/>
          </a:xfrm>
        </p:spPr>
        <p:txBody>
          <a:bodyPr/>
          <a:lstStyle/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Cere permisiunea.</a:t>
            </a:r>
          </a:p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Menționează numele autorului.</a:t>
            </a:r>
          </a:p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 prezenta munca altora ca fiind a ta.</a:t>
            </a:r>
          </a:p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Folosește doar o parte mică, nu totul.</a:t>
            </a:r>
          </a:p>
          <a:p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Menționează de unde ai preluat informații.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AA12C-2883-9BD4-CEDD-ABD1F14A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207" y="4980359"/>
            <a:ext cx="2111679" cy="16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3BD1-36FC-1B10-6638-2BD7B80C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dirty="0">
                <a:latin typeface="Comic Sans MS" panose="030F0702030302020204" pitchFamily="66" charset="0"/>
              </a:rPr>
              <a:t>Glosar simplificat pentru elevi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FE698-5289-9D54-D8E8-5FF171C7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5"/>
            <a:ext cx="8968991" cy="4236087"/>
          </a:xfrm>
        </p:spPr>
        <p:txBody>
          <a:bodyPr>
            <a:normAutofit fontScale="92500" lnSpcReduction="20000"/>
          </a:bodyPr>
          <a:lstStyle/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Autor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Persoana care creează o lucrare originală</a:t>
            </a: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Drepturi de autor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Reguli care protejează creațiile originale</a:t>
            </a: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Plagiat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Să prezinți munca altcuiva ca fiind a ta</a:t>
            </a: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Citare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Să menționezi de unde ai luat informațiile</a:t>
            </a: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Lucrare originală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Ceva creat de tine, folosind propria imaginație</a:t>
            </a: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Inspirație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Să folosești ideile altora ca punct de plecare pentru propriile creații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4AD91-C7FA-51E5-2B67-6A01D68B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94" y="5060745"/>
            <a:ext cx="1954159" cy="15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5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5044-6C1B-42C6-A099-352CD230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249621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Comic Sans MS" panose="030F0702030302020204" pitchFamily="66" charset="0"/>
              </a:rPr>
              <a:t>Reguli simple de respectare a drepturilor de autor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218E-14E5-4C8A-00A4-EB24C5B7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890684"/>
            <a:ext cx="10515600" cy="360155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 copia munca altora!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Întreabă înainte de a folosi!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Spune mereu de unde ai luat informația!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Creează lucrări originale!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Respectă munca celorlalți așa cum vrei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să fie respectată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și munca ta!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D34AD-97C7-A44F-BDC2-3BC35B4B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630" y="4932822"/>
            <a:ext cx="2051389" cy="16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B6363-B86F-40A3-8902-DFA61F46B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E77CE-54BC-140F-5124-476F2B2B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44"/>
            <a:ext cx="4030834" cy="5391756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Exerci</a:t>
            </a:r>
            <a:r>
              <a:rPr lang="ro-RO" dirty="0">
                <a:latin typeface="Comic Sans MS" panose="030F0702030302020204" pitchFamily="66" charset="0"/>
              </a:rPr>
              <a:t>ț</a:t>
            </a:r>
            <a:r>
              <a:rPr lang="en-US" dirty="0" err="1">
                <a:latin typeface="Comic Sans MS" panose="030F0702030302020204" pitchFamily="66" charset="0"/>
              </a:rPr>
              <a:t>iu</a:t>
            </a:r>
            <a:r>
              <a:rPr lang="en-US" dirty="0">
                <a:latin typeface="Comic Sans MS" panose="030F0702030302020204" pitchFamily="66" charset="0"/>
              </a:rPr>
              <a:t> de </a:t>
            </a:r>
            <a:r>
              <a:rPr lang="en-US" dirty="0" err="1">
                <a:latin typeface="Comic Sans MS" panose="030F0702030302020204" pitchFamily="66" charset="0"/>
              </a:rPr>
              <a:t>imagina</a:t>
            </a:r>
            <a:r>
              <a:rPr lang="ro-RO" dirty="0">
                <a:latin typeface="Comic Sans MS" panose="030F0702030302020204" pitchFamily="66" charset="0"/>
              </a:rPr>
              <a:t>ție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08E8B-BA67-10A2-B1F8-D0552B97F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39729"/>
              </p:ext>
            </p:extLst>
          </p:nvPr>
        </p:nvGraphicFramePr>
        <p:xfrm>
          <a:off x="5591236" y="780444"/>
          <a:ext cx="5762564" cy="539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A6D20A3-765E-1A05-867A-B1BE3C679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55" y="4887327"/>
            <a:ext cx="205453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0421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413</Words>
  <Application>Microsoft Macintosh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Avenir Next LT Pro</vt:lpstr>
      <vt:lpstr>Comic Sans MS</vt:lpstr>
      <vt:lpstr>Wingdings</vt:lpstr>
      <vt:lpstr>FadeVTI</vt:lpstr>
      <vt:lpstr>Eco-monografii,  de și pentru copii!</vt:lpstr>
      <vt:lpstr>Ce este un autor?</vt:lpstr>
      <vt:lpstr>Și tu poți fi autor!</vt:lpstr>
      <vt:lpstr>Ce sunt  drepturile de autor?</vt:lpstr>
      <vt:lpstr>Exercițiu – joc: Așa DA/Așa NU (elevii sunt invitați să aleagă acțiunile acceptabile și să justifice de ce celelalte sunt inacceptabile)</vt:lpstr>
      <vt:lpstr>Cum folosim corect lucrările altora? </vt:lpstr>
      <vt:lpstr>Glosar simplificat pentru elevi</vt:lpstr>
      <vt:lpstr>Reguli simple de respectare a drepturilor de autor</vt:lpstr>
      <vt:lpstr>Exercițiu de imaginație</vt:lpstr>
      <vt:lpstr>PowerPoint Presentation</vt:lpstr>
      <vt:lpstr>PowerPoint Presentation</vt:lpstr>
      <vt:lpstr>Succes, dragi copii, viitori autori de eco-monografii!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Eco-monografii,  de și pentru copii!</dc:title>
  <dc:creator>Laura Gunesch</dc:creator>
  <cp:lastModifiedBy>alina jantea</cp:lastModifiedBy>
  <cp:revision>4</cp:revision>
  <dcterms:created xsi:type="dcterms:W3CDTF">2025-05-12T06:53:58Z</dcterms:created>
  <dcterms:modified xsi:type="dcterms:W3CDTF">2025-12-15T14:23:33Z</dcterms:modified>
</cp:coreProperties>
</file>